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28" autoAdjust="0"/>
    <p:restoredTop sz="94660"/>
  </p:normalViewPr>
  <p:slideViewPr>
    <p:cSldViewPr snapToGrid="0">
      <p:cViewPr varScale="1">
        <p:scale>
          <a:sx n="26" d="100"/>
          <a:sy n="26" d="100"/>
        </p:scale>
        <p:origin x="10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tiff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3053" y="4456064"/>
            <a:ext cx="8737714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</a:rPr>
              <a:t>Introduction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rgbClr val="000000"/>
                </a:solidFill>
              </a:rPr>
              <a:t>HIV+ smokers are less successful with quit attempts compared to uninfected smokers potentially due to a number of factors: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depression and dysthymia exceedingly common in HIV+ populations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neurocognitive sequelae of HIV 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higher nicotine metabolism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rgbClr val="000000"/>
                </a:solidFill>
              </a:rPr>
              <a:t>Interest in quitting smoking is high, but few interventions developed to increase rates of cessation for smokers with HIV 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3200" dirty="0"/>
              <a:t>Interventions derived from treatments for depression may be effective for tobacco dependence such as: </a:t>
            </a:r>
            <a:r>
              <a:rPr lang="en-US" sz="3200" u="sng" dirty="0" err="1"/>
              <a:t>behavioural</a:t>
            </a:r>
            <a:r>
              <a:rPr lang="en-US" sz="3200" u="sng" dirty="0"/>
              <a:t> activation</a:t>
            </a:r>
            <a:r>
              <a:rPr lang="en-US" sz="3200" dirty="0"/>
              <a:t> and </a:t>
            </a:r>
            <a:r>
              <a:rPr lang="en-US" sz="3200" u="sng" dirty="0"/>
              <a:t>problem solving</a:t>
            </a:r>
            <a:endParaRPr lang="en-US" sz="3200" u="sng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GB" sz="3200" u="sng" dirty="0"/>
              <a:t>Behavioural Activation Therapy (BAT</a:t>
            </a:r>
            <a:r>
              <a:rPr lang="en-GB" sz="3200" dirty="0"/>
              <a:t>) rooted in a behavioural economics framework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sz="3200" dirty="0"/>
              <a:t>effective for depression and preliminary data in US, suggests benefits for smoking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GB" sz="3200" dirty="0"/>
              <a:t>aims to increase engagement in healthy rewarding activities (i.e., substitute </a:t>
            </a:r>
            <a:r>
              <a:rPr lang="en-GB" sz="3200" dirty="0" err="1"/>
              <a:t>reinforcers</a:t>
            </a:r>
            <a:r>
              <a:rPr lang="en-GB" sz="3200" dirty="0"/>
              <a:t>) by reducing patterns of avoidance, withdrawal, and inactivity, and decrease activities that enhance the rewarding aspects of smoking (i.e., complementary </a:t>
            </a:r>
            <a:r>
              <a:rPr lang="en-GB" sz="3200" dirty="0" err="1"/>
              <a:t>reinforcers</a:t>
            </a:r>
            <a:r>
              <a:rPr lang="en-GB" sz="3200" dirty="0"/>
              <a:t>).</a:t>
            </a:r>
          </a:p>
          <a:p>
            <a:pPr>
              <a:spcBef>
                <a:spcPts val="600"/>
              </a:spcBef>
              <a:defRPr/>
            </a:pPr>
            <a:r>
              <a:rPr lang="en-US" sz="3200" u="sng" dirty="0"/>
              <a:t>Problem Solving Therapy</a:t>
            </a:r>
            <a:r>
              <a:rPr lang="en-US" sz="3200" dirty="0"/>
              <a:t> rooted in Bandura’s model emphasizing the role of active problem solving skills as a cause of depression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3200" dirty="0"/>
              <a:t>effective for depression and deliverable by wide range of providers</a:t>
            </a:r>
          </a:p>
          <a:p>
            <a:pPr marL="457200" indent="-4572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3200" dirty="0"/>
              <a:t>adapted for medication adherence (Managed Problem Solving, Gross R et al. JAMA IM 2013, CDC-endorsed EBI)</a:t>
            </a:r>
            <a:endParaRPr lang="en-GB" sz="3200" dirty="0"/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sz="3200" dirty="0">
                <a:solidFill>
                  <a:srgbClr val="000000"/>
                </a:solidFill>
              </a:rPr>
              <a:t>Novel </a:t>
            </a:r>
            <a:r>
              <a:rPr lang="en-US" sz="3200" dirty="0" err="1">
                <a:solidFill>
                  <a:srgbClr val="000000"/>
                </a:solidFill>
              </a:rPr>
              <a:t>behavioural</a:t>
            </a:r>
            <a:r>
              <a:rPr lang="en-US" sz="3200" dirty="0">
                <a:solidFill>
                  <a:srgbClr val="000000"/>
                </a:solidFill>
              </a:rPr>
              <a:t> strategies needed in LMIC, especially since pharmacotherapy for nicotine addiction currently cost prohibitive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O</a:t>
            </a:r>
            <a:r>
              <a:rPr lang="en-US" altLang="en-US" sz="3200" u="sng" dirty="0">
                <a:solidFill>
                  <a:srgbClr val="000000"/>
                </a:solidFill>
                <a:cs typeface="Arial" panose="020B0604020202020204" pitchFamily="34" charset="0"/>
              </a:rPr>
              <a:t>bjective: </a:t>
            </a:r>
            <a:r>
              <a:rPr lang="en-US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To </a:t>
            </a:r>
            <a:r>
              <a:rPr lang="en-GB" altLang="en-US" sz="3200" dirty="0">
                <a:cs typeface="Arial" panose="020B0604020202020204" pitchFamily="34" charset="0"/>
              </a:rPr>
              <a:t>assess the feasibility and</a:t>
            </a:r>
            <a:r>
              <a:rPr lang="en-GB" altLang="en-US" sz="2800" dirty="0">
                <a:cs typeface="Arial" panose="020B0604020202020204" pitchFamily="34" charset="0"/>
              </a:rPr>
              <a:t> </a:t>
            </a:r>
            <a:r>
              <a:rPr lang="en-GB" altLang="en-US" sz="3200" dirty="0">
                <a:cs typeface="Arial" panose="020B0604020202020204" pitchFamily="34" charset="0"/>
              </a:rPr>
              <a:t>appeal of the Behavioural Activation/Problem</a:t>
            </a:r>
            <a:r>
              <a:rPr lang="en-GB" altLang="en-US" sz="4000" dirty="0">
                <a:cs typeface="Arial" panose="020B0604020202020204" pitchFamily="34" charset="0"/>
              </a:rPr>
              <a:t> </a:t>
            </a:r>
            <a:r>
              <a:rPr lang="en-GB" altLang="en-US" sz="3200" dirty="0">
                <a:cs typeface="Arial" panose="020B0604020202020204" pitchFamily="34" charset="0"/>
              </a:rPr>
              <a:t>Solving for Smoking Cessation (BAPS-SC) intervention to determine whether it should be tested in a full randomized controlled trial. </a:t>
            </a:r>
            <a:endParaRPr lang="en-US" alt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060070" y="4499514"/>
            <a:ext cx="7939833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</a:rPr>
              <a:t>Methods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BAPS-SC focused on joint problem solving by counselor and smoker to identify strategies to increase substitute and decrease complementary </a:t>
            </a:r>
            <a:r>
              <a:rPr lang="en-US" altLang="en-US" sz="3200" dirty="0" err="1">
                <a:cs typeface="Arial" panose="020B0604020202020204" pitchFamily="34" charset="0"/>
              </a:rPr>
              <a:t>reinforcers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US" altLang="en-US" sz="3200" dirty="0">
                <a:cs typeface="Arial" panose="020B0604020202020204" pitchFamily="34" charset="0"/>
              </a:rPr>
              <a:t>Use a 45-item version of the Pleasant Events Scale (PES) to identify </a:t>
            </a:r>
            <a:r>
              <a:rPr lang="en-US" altLang="en-US" sz="3200" dirty="0" err="1">
                <a:cs typeface="Arial" panose="020B0604020202020204" pitchFamily="34" charset="0"/>
              </a:rPr>
              <a:t>reinforcers</a:t>
            </a:r>
            <a:r>
              <a:rPr lang="en-US" altLang="en-US" sz="3200" dirty="0">
                <a:cs typeface="Arial" panose="020B0604020202020204" pitchFamily="34" charset="0"/>
              </a:rPr>
              <a:t> of smoking at baseline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GB" altLang="en-US" sz="3200" dirty="0">
                <a:cs typeface="Arial" panose="020B0604020202020204" pitchFamily="34" charset="0"/>
              </a:rPr>
              <a:t>Single arm pilot trial of the BAPS-SC intervention in Botswana among 40 HIV+ adult smokers</a:t>
            </a:r>
            <a:endParaRPr lang="en-GB" altLang="en-US" sz="5400" baseline="300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GB" altLang="en-US" sz="3200" dirty="0">
                <a:cs typeface="Arial" panose="020B0604020202020204" pitchFamily="34" charset="0"/>
              </a:rPr>
              <a:t>Collected data included information related to smoking activities, </a:t>
            </a:r>
            <a:r>
              <a:rPr lang="en-GB" altLang="en-US" sz="3200" dirty="0" err="1">
                <a:cs typeface="Arial" panose="020B0604020202020204" pitchFamily="34" charset="0"/>
              </a:rPr>
              <a:t>reinforcer</a:t>
            </a:r>
            <a:r>
              <a:rPr lang="en-GB" altLang="en-US" sz="3200" dirty="0">
                <a:cs typeface="Arial" panose="020B0604020202020204" pitchFamily="34" charset="0"/>
              </a:rPr>
              <a:t> behaviours, and the appeal of the intervention. 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GB" altLang="en-US" sz="3200" dirty="0">
                <a:cs typeface="Arial" panose="020B0604020202020204" pitchFamily="34" charset="0"/>
              </a:rPr>
              <a:t>Participants interviewed at baseline, week 6 and week 12 to determine if they are still smoking and whether they implemented the suggested strategies 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GB" altLang="en-US" sz="3200" dirty="0">
                <a:cs typeface="Arial" panose="020B0604020202020204" pitchFamily="34" charset="0"/>
              </a:rPr>
              <a:t>Carbon monoxide (CO) in participants’ breath used as biological confirmation of smoking cessation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en-GB" altLang="en-US" sz="3200" dirty="0">
                <a:cs typeface="Arial" panose="020B0604020202020204" pitchFamily="34" charset="0"/>
              </a:rPr>
              <a:t>Exit interviews to assess appeal of BAPS-SC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860697" y="297559"/>
            <a:ext cx="17082368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1" dirty="0"/>
              <a:t>Pilot Trial of a Novel Behavioral Activation/Problem Solving Smoking Cessation Intervention for People Living With HIV in Botswana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909060" y="1753257"/>
            <a:ext cx="16985641" cy="85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/>
              <a:t>Billy Tsima</a:t>
            </a:r>
            <a:r>
              <a:rPr lang="en-US" altLang="en-US" sz="2400" baseline="30000" dirty="0"/>
              <a:t>1,3</a:t>
            </a:r>
            <a:r>
              <a:rPr lang="en-US" altLang="en-US" sz="2400" dirty="0"/>
              <a:t>, Precious Moedi</a:t>
            </a:r>
            <a:r>
              <a:rPr lang="en-US" altLang="en-US" sz="2400" baseline="30000" dirty="0"/>
              <a:t>2,3</a:t>
            </a:r>
            <a:r>
              <a:rPr lang="en-US" altLang="en-US" sz="2400" dirty="0"/>
              <a:t>, Joyce Maunge</a:t>
            </a:r>
            <a:r>
              <a:rPr lang="en-US" altLang="en-US" sz="2400" baseline="30000" dirty="0"/>
              <a:t>4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Kitso</a:t>
            </a:r>
            <a:r>
              <a:rPr lang="en-US" altLang="en-US" sz="2400" dirty="0"/>
              <a:t> Machangane</a:t>
            </a:r>
            <a:r>
              <a:rPr lang="en-US" altLang="en-US" sz="2400" baseline="30000" dirty="0"/>
              <a:t>4</a:t>
            </a:r>
            <a:r>
              <a:rPr lang="en-US" altLang="en-US" sz="2400" dirty="0"/>
              <a:t>, Martha Kgogwane</a:t>
            </a:r>
            <a:r>
              <a:rPr lang="en-US" altLang="en-US" sz="2400" baseline="30000" dirty="0"/>
              <a:t>4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Tebogo</a:t>
            </a:r>
            <a:r>
              <a:rPr lang="en-US" altLang="en-US" sz="2400" dirty="0"/>
              <a:t> Mudojwa</a:t>
            </a:r>
            <a:r>
              <a:rPr lang="en-US" altLang="en-US" sz="2400" baseline="30000" dirty="0"/>
              <a:t>4</a:t>
            </a:r>
            <a:r>
              <a:rPr lang="en-US" altLang="en-US" sz="2400" dirty="0"/>
              <a:t>, Warren Bilker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, Rebecca Ashare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, Robbie Schnoll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,Robert Gross</a:t>
            </a:r>
            <a:r>
              <a:rPr lang="en-US" altLang="en-US" sz="2400" baseline="30000" dirty="0"/>
              <a:t>3,4</a:t>
            </a:r>
            <a:r>
              <a:rPr lang="en-US" altLang="en-US" sz="2400" dirty="0"/>
              <a:t> </a:t>
            </a:r>
          </a:p>
          <a:p>
            <a:r>
              <a:rPr lang="en-US" altLang="en-US" sz="2000" baseline="30000" dirty="0"/>
              <a:t> 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University of Botswana, Gaborone, Botswana,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Princess Marina Hospital, Gaborone,Botswana,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University of Pennsylvania, Philadelphia, PA, USA, </a:t>
            </a:r>
            <a:r>
              <a:rPr lang="en-US" altLang="en-US" sz="2400" baseline="30000" dirty="0"/>
              <a:t>4</a:t>
            </a:r>
            <a:r>
              <a:rPr lang="en-US" altLang="en-US" sz="2400" dirty="0"/>
              <a:t>Botswana </a:t>
            </a:r>
            <a:r>
              <a:rPr lang="en-US" altLang="en-US" sz="2400" dirty="0" err="1"/>
              <a:t>UPenn</a:t>
            </a:r>
            <a:r>
              <a:rPr lang="en-US" altLang="en-US" sz="2400" dirty="0"/>
              <a:t> Partnership</a:t>
            </a:r>
            <a:endParaRPr lang="en-US" altLang="en-US" sz="2000" baseline="30000" dirty="0"/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957840" y="4338683"/>
            <a:ext cx="8907970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</a:rPr>
              <a:t>Results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 dirty="0"/>
              <a:t>Characteristics of the sample are described in the table. A total of 128 individuals were screened over 8 weeks with 50 deemed eligible and 40 enrolled (80%), as shown in Figure 1. Retention at week 12 was 52.5% (21/40). The 7-day point prevalence abstinence at week 12(Figure 2) was 37.5% (15/40).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888906" y="4499514"/>
            <a:ext cx="10713120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</a:rPr>
              <a:t>Conclusions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3200" dirty="0">
                <a:ea typeface="Arial" charset="0"/>
                <a:cs typeface="Arial" charset="0"/>
              </a:rPr>
              <a:t>BAPS-SC was feasible, acceptable and had a promising degree of cessation success.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3200" dirty="0">
                <a:ea typeface="Arial" charset="0"/>
                <a:cs typeface="Arial" charset="0"/>
              </a:rPr>
              <a:t>The results of the CO monitoring and exit interviews strongly suggest that BAPS-SC is likely to be efficacious.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3200" dirty="0">
                <a:ea typeface="Arial" charset="0"/>
                <a:cs typeface="Arial" charset="0"/>
              </a:rPr>
              <a:t>The quantitative and qualitative evidence of success strongly support testing BAPS-SC in a full-scale trial. 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endParaRPr lang="en-US" sz="2800" dirty="0">
              <a:ea typeface="Arial" charset="0"/>
              <a:cs typeface="Arial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endParaRPr lang="en-US" sz="2800" dirty="0"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6411" y="8444876"/>
            <a:ext cx="5232400" cy="4419600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81871"/>
              </p:ext>
            </p:extLst>
          </p:nvPr>
        </p:nvGraphicFramePr>
        <p:xfrm>
          <a:off x="21022999" y="13292368"/>
          <a:ext cx="6273800" cy="5617387"/>
        </p:xfrm>
        <a:graphic>
          <a:graphicData uri="http://schemas.openxmlformats.org/drawingml/2006/table">
            <a:tbl>
              <a:tblPr/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4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Characteristic </a:t>
                      </a:r>
                      <a:endParaRPr kumimoji="0" lang="en-US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 (%) or Median (IQR)</a:t>
                      </a:r>
                      <a:endParaRPr kumimoji="0" lang="en-US" alt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5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Age in years</a:t>
                      </a:r>
                      <a:endParaRPr kumimoji="0" lang="en-US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39.5(34,48)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Male</a:t>
                      </a:r>
                      <a:endParaRPr kumimoji="0" lang="en-US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38(95)</a:t>
                      </a:r>
                      <a:endParaRPr kumimoji="0" lang="en-US" altLang="en-US" sz="18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Number of cigarettes per day</a:t>
                      </a:r>
                      <a:endParaRPr kumimoji="0" lang="en-US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10(6,11.5)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FTND category at enrolment (week 0)</a:t>
                      </a:r>
                      <a:endParaRPr kumimoji="0" lang="en-US" alt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Low dependence (1-2)</a:t>
                      </a:r>
                      <a:endParaRPr kumimoji="0" lang="en-US" alt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Low to mod. dependence (3-4)</a:t>
                      </a:r>
                      <a:endParaRPr kumimoji="0" lang="en-US" alt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Moderate dependence (5-7)</a:t>
                      </a:r>
                      <a:endParaRPr kumimoji="0" lang="en-US" altLang="en-US" sz="1800" b="1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37 (92.5)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High dependence (</a:t>
                      </a:r>
                      <a:r>
                        <a:rPr kumimoji="0" lang="en-GB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Symbol" charset="2"/>
                        </a:rPr>
                        <a:t></a:t>
                      </a:r>
                      <a:r>
                        <a:rPr kumimoji="0" lang="en-GB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8)</a:t>
                      </a:r>
                      <a:endParaRPr kumimoji="0" lang="en-US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 (7.5)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SHAPS score </a:t>
                      </a:r>
                      <a:r>
                        <a:rPr kumimoji="0" lang="en-GB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  <a:sym typeface="Symbol" charset="2"/>
                        </a:rPr>
                        <a:t></a:t>
                      </a:r>
                      <a:r>
                        <a:rPr kumimoji="0" lang="en-GB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88058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92630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97202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10177463" indent="-6519863" defTabSz="4173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3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35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 (25)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75" marR="6857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" name="TextBox 58"/>
          <p:cNvSpPr txBox="1">
            <a:spLocks noChangeArrowheads="1"/>
          </p:cNvSpPr>
          <p:nvPr/>
        </p:nvSpPr>
        <p:spPr bwMode="auto">
          <a:xfrm>
            <a:off x="18776925" y="12864477"/>
            <a:ext cx="675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b="1" dirty="0"/>
              <a:t>Baseline Characteristics</a:t>
            </a: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325" y="19607696"/>
            <a:ext cx="7185025" cy="75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94">
            <a:extLst>
              <a:ext uri="{FF2B5EF4-FFF2-40B4-BE49-F238E27FC236}">
                <a16:creationId xmlns:a16="http://schemas.microsoft.com/office/drawing/2014/main" id="{12A16C3E-13A6-FA4B-94E5-D943B4B69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3346" y="27345775"/>
            <a:ext cx="7185025" cy="108994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lIns="173940" tIns="173940" rIns="173940" bIns="173940">
            <a:spAutoFit/>
          </a:bodyPr>
          <a:lstStyle>
            <a:lvl1pPr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805863" indent="-6519863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263063" indent="-6519863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9720263" indent="-6519863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177463" indent="-6519863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Missing week 12 CO = still smoking. Figure 1 displays distribution of the end of treatment (EOT) results. </a:t>
            </a:r>
            <a:r>
              <a:rPr lang="en-US" altLang="en-US" sz="1600" b="1" dirty="0">
                <a:cs typeface="Arial" panose="020B0604020202020204" pitchFamily="34" charset="0"/>
              </a:rPr>
              <a:t>At cutoff of </a:t>
            </a:r>
            <a:r>
              <a:rPr lang="en-US" altLang="en-US" sz="1600" b="1" u="sng" dirty="0">
                <a:cs typeface="Arial" panose="020B0604020202020204" pitchFamily="34" charset="0"/>
              </a:rPr>
              <a:t>&lt;</a:t>
            </a:r>
            <a:r>
              <a:rPr lang="en-US" altLang="en-US" sz="1600" b="1" dirty="0">
                <a:cs typeface="Arial" panose="020B0604020202020204" pitchFamily="34" charset="0"/>
              </a:rPr>
              <a:t>8 ppm, 15 of the 40 (37.5%) achieved smoking cessation.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endParaRPr lang="en-US" altLang="en-US" sz="1400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22999" y="19673223"/>
            <a:ext cx="698992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Figure 2: Distribution of Treatment Carbon Monoxide levels                          </a:t>
            </a:r>
          </a:p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0475757" y="17717166"/>
            <a:ext cx="7702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Acknowledgements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61699" y="18955602"/>
            <a:ext cx="7814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Supported by NIH grants: HIV Clinical Epidemiology Training for Botswana (D43 TW009781)</a:t>
            </a:r>
          </a:p>
          <a:p>
            <a:r>
              <a:rPr lang="en-US" altLang="en-US" dirty="0"/>
              <a:t>Penn Center for AIDS Research (P30 AI045008) and Penn Mental Health AIDS Research Center (P30 MH097488)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7255" y="20986928"/>
            <a:ext cx="34528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6" descr="BotswanaWTag_Color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6" y="20854669"/>
            <a:ext cx="5715000" cy="227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699" y="25793675"/>
            <a:ext cx="6916737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0"/>
          <p:cNvGrpSpPr>
            <a:grpSpLocks/>
          </p:cNvGrpSpPr>
          <p:nvPr/>
        </p:nvGrpSpPr>
        <p:grpSpPr bwMode="auto">
          <a:xfrm>
            <a:off x="39201532" y="25607636"/>
            <a:ext cx="3702050" cy="3132138"/>
            <a:chOff x="101" y="3465"/>
            <a:chExt cx="654" cy="743"/>
          </a:xfrm>
        </p:grpSpPr>
        <p:pic>
          <p:nvPicPr>
            <p:cNvPr id="30" name="Picture 11" descr="shield_col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3465"/>
              <a:ext cx="62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101" y="3993"/>
              <a:ext cx="654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577" tIns="45789" rIns="91577" bIns="45789"/>
            <a:lstStyle>
              <a:lvl1pPr defTabSz="915988"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defTabSz="915988"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defTabSz="915988"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defTabSz="915988"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defTabSz="915988"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8805863" indent="-6519863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263063" indent="-6519863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9720263" indent="-6519863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0177463" indent="-6519863" defTabSz="9159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800"/>
                <a:t>CCEB</a:t>
              </a:r>
            </a:p>
          </p:txBody>
        </p:sp>
      </p:grpSp>
      <p:pic>
        <p:nvPicPr>
          <p:cNvPr id="24" name="AIDS 2020 virtual abstract presentation audi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994688" y="14730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3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749</Words>
  <Application>Microsoft Office PowerPoint</Application>
  <PresentationFormat>Benutzerdefiniert</PresentationFormat>
  <Paragraphs>61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Wingdings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27</cp:revision>
  <dcterms:created xsi:type="dcterms:W3CDTF">2016-06-23T11:49:10Z</dcterms:created>
  <dcterms:modified xsi:type="dcterms:W3CDTF">2020-06-30T13:14:40Z</dcterms:modified>
</cp:coreProperties>
</file>